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18BCE28-3DE4-40E6-AED6-7F743AC8A666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E775D80-D4EC-4462-8A30-CD1EC8522482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BCE28-3DE4-40E6-AED6-7F743AC8A666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75D80-D4EC-4462-8A30-CD1EC8522482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BCE28-3DE4-40E6-AED6-7F743AC8A666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75D80-D4EC-4462-8A30-CD1EC8522482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BCE28-3DE4-40E6-AED6-7F743AC8A666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75D80-D4EC-4462-8A30-CD1EC852248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BCE28-3DE4-40E6-AED6-7F743AC8A666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75D80-D4EC-4462-8A30-CD1EC852248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BCE28-3DE4-40E6-AED6-7F743AC8A666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75D80-D4EC-4462-8A30-CD1EC8522482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BCE28-3DE4-40E6-AED6-7F743AC8A666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75D80-D4EC-4462-8A30-CD1EC8522482}" type="slidenum">
              <a:rPr lang="en-US" smtClean="0"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BCE28-3DE4-40E6-AED6-7F743AC8A666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75D80-D4EC-4462-8A30-CD1EC8522482}" type="slidenum">
              <a:rPr lang="en-US" smtClean="0"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BCE28-3DE4-40E6-AED6-7F743AC8A666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75D80-D4EC-4462-8A30-CD1EC85224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BCE28-3DE4-40E6-AED6-7F743AC8A666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75D80-D4EC-4462-8A30-CD1EC85224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BCE28-3DE4-40E6-AED6-7F743AC8A666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75D80-D4EC-4462-8A30-CD1EC85224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18BCE28-3DE4-40E6-AED6-7F743AC8A666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1E775D80-D4EC-4462-8A30-CD1EC852248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Focus:</a:t>
            </a:r>
            <a:br>
              <a:rPr lang="en-US" dirty="0" smtClean="0"/>
            </a:br>
            <a:r>
              <a:rPr lang="en-US" dirty="0" smtClean="0"/>
              <a:t> What’s Important? What’s Not?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82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1028253"/>
          </a:xfrm>
        </p:spPr>
        <p:txBody>
          <a:bodyPr/>
          <a:lstStyle/>
          <a:p>
            <a:r>
              <a:rPr lang="en-US" dirty="0" smtClean="0"/>
              <a:t>With a partner, begin to unpack the standards by filling in the chart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" y="570156"/>
            <a:ext cx="9067800" cy="1054250"/>
          </a:xfrm>
        </p:spPr>
        <p:txBody>
          <a:bodyPr/>
          <a:lstStyle/>
          <a:p>
            <a:r>
              <a:rPr lang="en-US" sz="4400" dirty="0" smtClean="0"/>
              <a:t>Unpacking the Content Standards</a:t>
            </a:r>
            <a:endParaRPr lang="en-US" sz="4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9218580"/>
              </p:ext>
            </p:extLst>
          </p:nvPr>
        </p:nvGraphicFramePr>
        <p:xfrm>
          <a:off x="1371600" y="3352800"/>
          <a:ext cx="6096000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Content Standard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What will the</a:t>
                      </a:r>
                      <a:r>
                        <a:rPr lang="en-US" baseline="0" dirty="0" smtClean="0"/>
                        <a:t> student know and be able to do?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Pre-requisites to review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Evidence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938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990600"/>
            <a:ext cx="6405563" cy="50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876800" y="6248400"/>
            <a:ext cx="4038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http://www.lbschools.net/Main_Offices/Curriculum/Professional_Development/docs/Teacher_Training/1A%20CCSS%20Math%20Shifts%20Mar%202012%20GRADES%20K-5%20Handout.pdf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842790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04800"/>
            <a:ext cx="7391400" cy="605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4267200" y="6172200"/>
            <a:ext cx="4572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dirty="0" smtClean="0"/>
              <a:t>http://www.lbschools.net/Main_Offices/Curriculum/Professional_Development/docs/Teacher_Training/1A%20CCSS%20Math%20Shifts%20Mar%202012%20GRADES%20K-5%20Handout.pdf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877802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4"/>
          <p:cNvGraphicFramePr>
            <a:graphicFrameLocks/>
          </p:cNvGraphicFramePr>
          <p:nvPr/>
        </p:nvGraphicFramePr>
        <p:xfrm>
          <a:off x="457200" y="1111250"/>
          <a:ext cx="8229600" cy="51987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65809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What</a:t>
                      </a:r>
                      <a:r>
                        <a:rPr lang="en-US" sz="1800" baseline="0" dirty="0" smtClean="0"/>
                        <a:t> the Student Does…</a:t>
                      </a:r>
                      <a:endParaRPr lang="en-US" sz="18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What the Teacher Does…</a:t>
                      </a:r>
                      <a:endParaRPr lang="en-US" sz="18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What the Principal Does…</a:t>
                      </a:r>
                      <a:endParaRPr lang="en-US" sz="1800" dirty="0"/>
                    </a:p>
                  </a:txBody>
                  <a:tcPr marT="45726" marB="45726"/>
                </a:tc>
              </a:tr>
              <a:tr h="4558616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Spend </a:t>
                      </a:r>
                      <a:r>
                        <a:rPr lang="en-US" sz="1400" b="1" dirty="0" smtClean="0"/>
                        <a:t>more time </a:t>
                      </a:r>
                      <a:r>
                        <a:rPr lang="en-US" sz="1400" dirty="0" smtClean="0"/>
                        <a:t>thinking and working</a:t>
                      </a:r>
                      <a:r>
                        <a:rPr lang="en-US" sz="1400" baseline="0" dirty="0" smtClean="0"/>
                        <a:t> on fewer concepts.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Being able to </a:t>
                      </a:r>
                      <a:r>
                        <a:rPr lang="en-US" sz="1400" b="1" baseline="0" dirty="0" smtClean="0"/>
                        <a:t>understand concepts </a:t>
                      </a:r>
                      <a:r>
                        <a:rPr lang="en-US" sz="1400" baseline="0" dirty="0" smtClean="0"/>
                        <a:t>as well as processes (algorithms).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endParaRPr lang="en-US" sz="14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Make conscious decisions about what to </a:t>
                      </a:r>
                      <a:r>
                        <a:rPr lang="en-US" sz="1400" b="1" dirty="0" smtClean="0"/>
                        <a:t>excise</a:t>
                      </a:r>
                      <a:r>
                        <a:rPr lang="en-US" sz="1400" b="1" baseline="0" dirty="0" smtClean="0"/>
                        <a:t> from the curriculum </a:t>
                      </a:r>
                      <a:r>
                        <a:rPr lang="en-US" sz="1400" baseline="0" dirty="0" smtClean="0"/>
                        <a:t>and what to focus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Pay more attention to </a:t>
                      </a:r>
                      <a:r>
                        <a:rPr lang="en-US" sz="1400" b="1" baseline="0" dirty="0" smtClean="0"/>
                        <a:t>high leverage content </a:t>
                      </a:r>
                      <a:r>
                        <a:rPr lang="en-US" sz="1400" baseline="0" dirty="0" smtClean="0"/>
                        <a:t>and invest the appropriate time for all students to learn before moving onto the next topic.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Think about how the </a:t>
                      </a:r>
                      <a:r>
                        <a:rPr lang="en-US" sz="1400" b="1" baseline="0" dirty="0" smtClean="0"/>
                        <a:t>concepts connects </a:t>
                      </a:r>
                      <a:r>
                        <a:rPr lang="en-US" sz="1400" baseline="0" dirty="0" smtClean="0"/>
                        <a:t>to one another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Build </a:t>
                      </a:r>
                      <a:r>
                        <a:rPr lang="en-US" sz="1400" b="1" baseline="0" dirty="0" smtClean="0"/>
                        <a:t>knowledge, fluency and understanding </a:t>
                      </a:r>
                      <a:r>
                        <a:rPr lang="en-US" sz="1400" baseline="0" dirty="0" smtClean="0"/>
                        <a:t>of why and how we do certain math concepts.</a:t>
                      </a:r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Work with groups of math</a:t>
                      </a:r>
                      <a:r>
                        <a:rPr lang="en-US" sz="1400" baseline="0" dirty="0" smtClean="0"/>
                        <a:t> teachers to determine what </a:t>
                      </a:r>
                      <a:r>
                        <a:rPr lang="en-US" sz="1400" b="1" baseline="0" dirty="0" smtClean="0"/>
                        <a:t>content to prioritize </a:t>
                      </a:r>
                      <a:r>
                        <a:rPr lang="en-US" sz="1400" baseline="0" dirty="0" smtClean="0"/>
                        <a:t>most deeply and what content can be removed (or decrease attention).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Determine the areas </a:t>
                      </a:r>
                      <a:r>
                        <a:rPr lang="en-US" sz="1400" b="1" baseline="0" dirty="0" smtClean="0"/>
                        <a:t>of intensive focus (fluency),</a:t>
                      </a:r>
                      <a:r>
                        <a:rPr lang="en-US" sz="1400" baseline="0" dirty="0" smtClean="0"/>
                        <a:t> determine where to re-think and link (apply to core understandings), sampling (expose students, but not at the same depth).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Determine not only the what, but at what</a:t>
                      </a:r>
                      <a:r>
                        <a:rPr lang="en-US" sz="1400" b="1" baseline="0" dirty="0" smtClean="0"/>
                        <a:t> intensity</a:t>
                      </a:r>
                      <a:r>
                        <a:rPr lang="en-US" sz="1400" baseline="0" dirty="0" smtClean="0"/>
                        <a:t>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Give teachers enough time, with a focused body of material, to build their own </a:t>
                      </a:r>
                      <a:r>
                        <a:rPr lang="en-US" sz="1400" b="1" baseline="0" dirty="0" smtClean="0"/>
                        <a:t>depth of knowledge</a:t>
                      </a:r>
                      <a:r>
                        <a:rPr lang="en-US" sz="1400" baseline="0" dirty="0" smtClean="0"/>
                        <a:t>.</a:t>
                      </a:r>
                    </a:p>
                  </a:txBody>
                  <a:tcPr marT="45726" marB="45726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277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447800"/>
            <a:ext cx="8229600" cy="452596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1000" y="291990"/>
            <a:ext cx="838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Priorities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953807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2133600"/>
            <a:ext cx="8839199" cy="445725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Major Clusters</a:t>
            </a:r>
          </a:p>
          <a:p>
            <a:pPr lvl="1"/>
            <a:r>
              <a:rPr lang="en-US" dirty="0" smtClean="0"/>
              <a:t>Intense focus</a:t>
            </a:r>
          </a:p>
          <a:p>
            <a:pPr lvl="1"/>
            <a:r>
              <a:rPr lang="en-US" dirty="0" smtClean="0"/>
              <a:t>Students need fluent understanding and application of the core concepts </a:t>
            </a:r>
          </a:p>
          <a:p>
            <a:pPr lvl="1"/>
            <a:r>
              <a:rPr lang="en-US" dirty="0" smtClean="0"/>
              <a:t>70%</a:t>
            </a:r>
          </a:p>
          <a:p>
            <a:r>
              <a:rPr lang="en-US" dirty="0" smtClean="0"/>
              <a:t>Supporting Clusters</a:t>
            </a:r>
          </a:p>
          <a:p>
            <a:pPr lvl="1"/>
            <a:r>
              <a:rPr lang="en-US" dirty="0" smtClean="0"/>
              <a:t>Rethinking and linking</a:t>
            </a:r>
          </a:p>
          <a:p>
            <a:pPr lvl="1"/>
            <a:r>
              <a:rPr lang="en-US" dirty="0" smtClean="0"/>
              <a:t>Some material is covered, but in a way that applies core understanding</a:t>
            </a:r>
          </a:p>
          <a:p>
            <a:pPr lvl="1"/>
            <a:r>
              <a:rPr lang="en-US" dirty="0" smtClean="0"/>
              <a:t>20%</a:t>
            </a:r>
          </a:p>
          <a:p>
            <a:r>
              <a:rPr lang="en-US" dirty="0" smtClean="0"/>
              <a:t>Additional Clusters</a:t>
            </a:r>
          </a:p>
          <a:p>
            <a:pPr lvl="1"/>
            <a:r>
              <a:rPr lang="en-US" dirty="0" smtClean="0"/>
              <a:t>Expose students to other subjects, though at a distinct, level of depth and intensity (!0%)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Content Emphases by Cluster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81402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Why? To get an idea of what standards are required at your grade level</a:t>
            </a:r>
          </a:p>
          <a:p>
            <a:r>
              <a:rPr lang="en-US" dirty="0" smtClean="0"/>
              <a:t>How?</a:t>
            </a:r>
          </a:p>
          <a:p>
            <a:pPr lvl="1"/>
            <a:r>
              <a:rPr lang="en-US" dirty="0" smtClean="0"/>
              <a:t>Read through the 2005 Content Performance Indicators</a:t>
            </a:r>
          </a:p>
          <a:p>
            <a:pPr lvl="1"/>
            <a:r>
              <a:rPr lang="en-US" dirty="0" smtClean="0"/>
              <a:t>Cross out the PI’s that will no longer be covered under the Clusters</a:t>
            </a:r>
          </a:p>
          <a:p>
            <a:pPr lvl="1"/>
            <a:r>
              <a:rPr lang="en-US" dirty="0" smtClean="0"/>
              <a:t>Share out….what do you notice?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4706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Reading the Content Standards</a:t>
            </a:r>
            <a:endParaRPr lang="en-US" sz="4000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7924800" cy="5249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2691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does this standard mean that a student must be know and be able to do?</a:t>
            </a:r>
          </a:p>
          <a:p>
            <a:pPr lvl="1"/>
            <a:r>
              <a:rPr lang="en-US" dirty="0" smtClean="0"/>
              <a:t>What skills will need to be taught?</a:t>
            </a:r>
          </a:p>
          <a:p>
            <a:pPr lvl="1"/>
            <a:r>
              <a:rPr lang="en-US" dirty="0" smtClean="0"/>
              <a:t>What pre-requisite skills will need to be reviewed?</a:t>
            </a:r>
          </a:p>
          <a:p>
            <a:pPr lvl="1"/>
            <a:r>
              <a:rPr lang="en-US" dirty="0" smtClean="0"/>
              <a:t>What evidence can be collected for assessment?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570156"/>
            <a:ext cx="8839200" cy="1054250"/>
          </a:xfrm>
        </p:spPr>
        <p:txBody>
          <a:bodyPr/>
          <a:lstStyle/>
          <a:p>
            <a:r>
              <a:rPr lang="en-US" sz="4400" dirty="0" smtClean="0"/>
              <a:t>Unpacking the Content Standards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8610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46</TotalTime>
  <Words>390</Words>
  <Application>Microsoft Office PowerPoint</Application>
  <PresentationFormat>On-screen Show (4:3)</PresentationFormat>
  <Paragraphs>49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Hardcover</vt:lpstr>
      <vt:lpstr>Focus:  What’s Important? What’s Not?</vt:lpstr>
      <vt:lpstr>PowerPoint Presentation</vt:lpstr>
      <vt:lpstr>PowerPoint Presentation</vt:lpstr>
      <vt:lpstr>PowerPoint Presentation</vt:lpstr>
      <vt:lpstr>PowerPoint Presentation</vt:lpstr>
      <vt:lpstr>Content Emphases by Cluster</vt:lpstr>
      <vt:lpstr>Activity </vt:lpstr>
      <vt:lpstr>Reading the Content Standards</vt:lpstr>
      <vt:lpstr>Unpacking the Content Standards</vt:lpstr>
      <vt:lpstr>Unpacking the Content Standards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Focus:  What’s Important? What’s Not?</dc:title>
  <dc:creator>Jennifer Jessup</dc:creator>
  <cp:lastModifiedBy>Jennifer Jessup</cp:lastModifiedBy>
  <cp:revision>5</cp:revision>
  <dcterms:created xsi:type="dcterms:W3CDTF">2012-03-24T22:53:56Z</dcterms:created>
  <dcterms:modified xsi:type="dcterms:W3CDTF">2012-03-24T23:40:28Z</dcterms:modified>
</cp:coreProperties>
</file>