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79" r:id="rId3"/>
    <p:sldId id="473" r:id="rId4"/>
    <p:sldId id="474" r:id="rId5"/>
    <p:sldId id="476" r:id="rId6"/>
    <p:sldId id="475" r:id="rId7"/>
    <p:sldId id="477" r:id="rId8"/>
    <p:sldId id="481" r:id="rId9"/>
    <p:sldId id="48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4C49"/>
    <a:srgbClr val="3D7FA9"/>
    <a:srgbClr val="9966FF"/>
    <a:srgbClr val="FF3399"/>
    <a:srgbClr val="FF6600"/>
    <a:srgbClr val="A3DE42"/>
    <a:srgbClr val="339933"/>
    <a:srgbClr val="CC00CC"/>
    <a:srgbClr val="9900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8" autoAdjust="0"/>
    <p:restoredTop sz="89272" autoAdjust="0"/>
  </p:normalViewPr>
  <p:slideViewPr>
    <p:cSldViewPr>
      <p:cViewPr>
        <p:scale>
          <a:sx n="66" d="100"/>
          <a:sy n="66" d="100"/>
        </p:scale>
        <p:origin x="-7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E65668B-4CC5-47A3-892E-520B7867A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40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  <a:ea typeface="MS PGothic" pitchFamily="34" charset="-128"/>
              </a:rPr>
              <a:t>kate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9960A6-1FFB-4679-8DD9-9F02F048C076}" type="slidenum">
              <a:rPr lang="en-US" smtClean="0">
                <a:latin typeface="Arial" pitchFamily="34" charset="0"/>
                <a:ea typeface="ＭＳ Ｐゴシック" pitchFamily="34" charset="-128"/>
              </a:rPr>
              <a:pPr>
                <a:defRPr/>
              </a:pPr>
              <a:t>4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ngageny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33400"/>
            <a:ext cx="22098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EngageNY powerpoint bann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5438"/>
            <a:ext cx="9144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30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</p:spTree>
    <p:extLst>
      <p:ext uri="{BB962C8B-B14F-4D97-AF65-F5344CB8AC3E}">
        <p14:creationId xmlns:p14="http://schemas.microsoft.com/office/powerpoint/2010/main" val="272995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6028-28FA-48E5-82AE-1066B1283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DF50-B293-40A4-BAEB-C86248B70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1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B2F29-D11C-431B-A88F-76ACA619A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5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E0A49-67FB-49C2-AEAD-886A320CE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9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24AA8-C4D3-48FD-89F9-0EFBADD07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60461-92FA-4538-91DC-5545DCA8B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6F1E6-8F45-4525-967A-032BEBCCB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6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45EB7-3A22-40C0-9D71-8EF19DAB5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9CD46-BC9F-4154-8E28-B09D9CEF2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6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E3AEE-FF78-423D-ACC8-4CD73F1F9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4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3D7FA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D5F2EFC7-738D-47F2-90D0-61C7FE70D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D54F48"/>
          </a:solidFill>
          <a:latin typeface="CartoGothic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700" b="1">
          <a:solidFill>
            <a:srgbClr val="3D7FA9"/>
          </a:solidFill>
          <a:latin typeface="+mn-lt"/>
          <a:ea typeface="+mn-ea"/>
          <a:cs typeface="+mn-cs"/>
        </a:defRPr>
      </a:lvl1pPr>
      <a:lvl2pPr marL="857250" indent="-40005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¦"/>
        <a:defRPr sz="2400" b="1">
          <a:solidFill>
            <a:schemeClr val="tx1"/>
          </a:solidFill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EngageNY.org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Rockwell" pitchFamily="18" charset="0"/>
              </a:rPr>
              <a:t> </a:t>
            </a:r>
            <a:br>
              <a:rPr lang="en-US" dirty="0" smtClean="0">
                <a:latin typeface="Rockwell" pitchFamily="18" charset="0"/>
              </a:rPr>
            </a:br>
            <a:r>
              <a:rPr lang="en-US" dirty="0" smtClean="0">
                <a:latin typeface="Rockwell" pitchFamily="18" charset="0"/>
              </a:rPr>
              <a:t/>
            </a:r>
            <a:br>
              <a:rPr lang="en-US" dirty="0" smtClean="0">
                <a:latin typeface="Rockwell" pitchFamily="18" charset="0"/>
              </a:rPr>
            </a:br>
            <a:r>
              <a:rPr lang="en-US" dirty="0">
                <a:latin typeface="Rockwell" pitchFamily="18" charset="0"/>
              </a:rPr>
              <a:t>Network Teams Institute</a:t>
            </a:r>
            <a:br>
              <a:rPr lang="en-US" dirty="0">
                <a:latin typeface="Rockwell" pitchFamily="18" charset="0"/>
              </a:rPr>
            </a:br>
            <a:r>
              <a:rPr lang="en-US" sz="2400" dirty="0">
                <a:latin typeface="Rockwell" pitchFamily="18" charset="0"/>
              </a:rPr>
              <a:t>May 15-16, </a:t>
            </a:r>
            <a:r>
              <a:rPr lang="en-US" sz="2400" dirty="0" smtClean="0">
                <a:latin typeface="Rockwell" pitchFamily="18" charset="0"/>
              </a:rPr>
              <a:t>2013</a:t>
            </a:r>
            <a:br>
              <a:rPr lang="en-US" sz="2400" dirty="0" smtClean="0">
                <a:latin typeface="Rockwell" pitchFamily="18" charset="0"/>
              </a:rPr>
            </a:br>
            <a:r>
              <a:rPr lang="en-US" sz="2400" dirty="0">
                <a:latin typeface="Rockwell" pitchFamily="18" charset="0"/>
              </a:rPr>
              <a:t/>
            </a:r>
            <a:br>
              <a:rPr lang="en-US" sz="2400" dirty="0">
                <a:latin typeface="Rockwell" pitchFamily="18" charset="0"/>
              </a:rPr>
            </a:br>
            <a:r>
              <a:rPr lang="en-US" sz="3600" dirty="0" smtClean="0">
                <a:latin typeface="Rockwell" pitchFamily="18" charset="0"/>
              </a:rPr>
              <a:t>General Session</a:t>
            </a:r>
            <a:r>
              <a:rPr lang="en-US" sz="3600" dirty="0">
                <a:latin typeface="Rockwell" pitchFamily="18" charset="0"/>
              </a:rPr>
              <a:t/>
            </a:r>
            <a:br>
              <a:rPr lang="en-US" sz="3600" dirty="0">
                <a:latin typeface="Rockwell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Modules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153400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Content Area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Grade Band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By 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31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By September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By December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By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April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3600" b="1" dirty="0" smtClean="0"/>
                        <a:t>Math</a:t>
                      </a:r>
                      <a:endParaRPr lang="en-US" sz="3600" b="1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6-8, 10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11,12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3600" b="1" dirty="0" smtClean="0"/>
                        <a:t>ELA</a:t>
                      </a:r>
                      <a:endParaRPr lang="en-US" sz="3600" b="1" dirty="0"/>
                    </a:p>
                    <a:p>
                      <a:endParaRPr lang="en-US" sz="3600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6-8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9-12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All</a:t>
                      </a:r>
                      <a:endParaRPr lang="en-US" dirty="0" smtClean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763000" cy="1143000"/>
          </a:xfrm>
        </p:spPr>
        <p:txBody>
          <a:bodyPr/>
          <a:lstStyle/>
          <a:p>
            <a:r>
              <a:rPr lang="en-US" sz="2800" dirty="0" smtClean="0"/>
              <a:t>Writing Standards: Writing has a progression too!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 descr="writing standards_research table_k-5.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81200"/>
            <a:ext cx="5029200" cy="38862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" name="Picture 6" descr="writing standards_research table_6-8.f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914400"/>
            <a:ext cx="6212541" cy="480060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" name="Picture 7" descr="writing standards_research table_9-12.final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371600"/>
            <a:ext cx="3792682" cy="490817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 algn="ctr">
              <a:defRPr/>
            </a:pPr>
            <a:fld id="{03FF571E-C61B-48CA-9415-C482343E75F3}" type="slidenum">
              <a:rPr lang="en-US" smtClean="0">
                <a:ea typeface="ＭＳ Ｐゴシック" pitchFamily="34" charset="-128"/>
              </a:rPr>
              <a:pPr algn="ctr">
                <a:defRPr/>
              </a:pPr>
              <a:t>4</a:t>
            </a:fld>
            <a:endParaRPr lang="en-US" smtClean="0">
              <a:ea typeface="ＭＳ Ｐゴシック" pitchFamily="34" charset="-128"/>
            </a:endParaRPr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4343400" y="3148024"/>
            <a:ext cx="4295774" cy="3024176"/>
            <a:chOff x="2783" y="793"/>
            <a:chExt cx="2057" cy="1128"/>
          </a:xfrm>
          <a:solidFill>
            <a:srgbClr val="D54C49"/>
          </a:solidFill>
        </p:grpSpPr>
        <p:sp>
          <p:nvSpPr>
            <p:cNvPr id="8" name="AutoShape 23"/>
            <p:cNvSpPr>
              <a:spLocks noChangeArrowheads="1"/>
            </p:cNvSpPr>
            <p:nvPr/>
          </p:nvSpPr>
          <p:spPr bwMode="auto">
            <a:xfrm>
              <a:off x="2783" y="793"/>
              <a:ext cx="2057" cy="1128"/>
            </a:xfrm>
            <a:prstGeom prst="roundRect">
              <a:avLst>
                <a:gd name="adj" fmla="val 16667"/>
              </a:avLst>
            </a:prstGeom>
            <a:grpFill/>
            <a:ln w="28575">
              <a:solidFill>
                <a:srgbClr val="0A2D6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 b="1">
                <a:solidFill>
                  <a:prstClr val="black"/>
                </a:solidFill>
                <a:ea typeface="ＭＳ Ｐゴシック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2000">
                <a:solidFill>
                  <a:prstClr val="black"/>
                </a:solidFill>
                <a:ea typeface="ＭＳ Ｐゴシック"/>
                <a:cs typeface="+mn-cs"/>
              </a:endParaRPr>
            </a:p>
          </p:txBody>
        </p:sp>
        <p:sp>
          <p:nvSpPr>
            <p:cNvPr id="9" name="Text Box 24"/>
            <p:cNvSpPr txBox="1">
              <a:spLocks noChangeArrowheads="1"/>
            </p:cNvSpPr>
            <p:nvPr/>
          </p:nvSpPr>
          <p:spPr bwMode="auto">
            <a:xfrm>
              <a:off x="3022" y="955"/>
              <a:ext cx="1768" cy="20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prstClr val="white"/>
                  </a:solidFill>
                  <a:ea typeface="ＭＳ Ｐゴシック"/>
                  <a:cs typeface="+mn-cs"/>
                </a:rPr>
                <a:t>6 </a:t>
              </a:r>
              <a:r>
                <a:rPr lang="en-US" sz="2400" i="1" dirty="0">
                  <a:solidFill>
                    <a:prstClr val="white"/>
                  </a:solidFill>
                  <a:ea typeface="ＭＳ Ｐゴシック"/>
                  <a:cs typeface="+mn-cs"/>
                </a:rPr>
                <a:t>Shifts </a:t>
              </a:r>
              <a:r>
                <a:rPr lang="en-US" sz="2400" dirty="0">
                  <a:solidFill>
                    <a:prstClr val="white"/>
                  </a:solidFill>
                  <a:ea typeface="ＭＳ Ｐゴシック"/>
                  <a:cs typeface="+mn-cs"/>
                </a:rPr>
                <a:t>in Mathematics</a:t>
              </a:r>
            </a:p>
          </p:txBody>
        </p: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3027" y="1154"/>
              <a:ext cx="1143" cy="5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Focus</a:t>
              </a:r>
            </a:p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Coherence</a:t>
              </a:r>
            </a:p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Fluency</a:t>
              </a:r>
            </a:p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Deep Understanding</a:t>
              </a:r>
            </a:p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Applications</a:t>
              </a:r>
            </a:p>
            <a:p>
              <a:pPr marL="347663" indent="-347663">
                <a:lnSpc>
                  <a:spcPct val="90000"/>
                </a:lnSpc>
                <a:buClr>
                  <a:srgbClr val="6F0000"/>
                </a:buClr>
                <a:buSzPct val="80000"/>
                <a:defRPr/>
              </a:pPr>
              <a:r>
                <a:rPr lang="en-US" sz="1600" b="1" dirty="0">
                  <a:solidFill>
                    <a:prstClr val="white"/>
                  </a:solidFill>
                  <a:ea typeface="ＭＳ Ｐゴシック"/>
                  <a:cs typeface="+mn-cs"/>
                </a:rPr>
                <a:t>Dual Intensity</a:t>
              </a:r>
            </a:p>
          </p:txBody>
        </p:sp>
      </p:grpSp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380390" y="927100"/>
            <a:ext cx="4435045" cy="2997200"/>
            <a:chOff x="543" y="826"/>
            <a:chExt cx="2547" cy="1129"/>
          </a:xfrm>
          <a:solidFill>
            <a:schemeClr val="accent5">
              <a:lumMod val="50000"/>
            </a:schemeClr>
          </a:solidFill>
        </p:grpSpPr>
        <p:sp>
          <p:nvSpPr>
            <p:cNvPr id="17416" name="AutoShape 27"/>
            <p:cNvSpPr>
              <a:spLocks noChangeArrowheads="1"/>
            </p:cNvSpPr>
            <p:nvPr/>
          </p:nvSpPr>
          <p:spPr bwMode="auto">
            <a:xfrm>
              <a:off x="543" y="826"/>
              <a:ext cx="2547" cy="1129"/>
            </a:xfrm>
            <a:prstGeom prst="roundRect">
              <a:avLst>
                <a:gd name="adj" fmla="val 16667"/>
              </a:avLst>
            </a:prstGeom>
            <a:grpFill/>
            <a:ln w="28575">
              <a:solidFill>
                <a:srgbClr val="0A2D6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b="1">
                <a:solidFill>
                  <a:srgbClr val="000000"/>
                </a:solidFill>
              </a:endParaRPr>
            </a:p>
            <a:p>
              <a:pPr>
                <a:buFontTx/>
                <a:buChar char="•"/>
              </a:pP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17417" name="Text Box 28"/>
            <p:cNvSpPr txBox="1">
              <a:spLocks noChangeArrowheads="1"/>
            </p:cNvSpPr>
            <p:nvPr/>
          </p:nvSpPr>
          <p:spPr bwMode="auto">
            <a:xfrm>
              <a:off x="774" y="904"/>
              <a:ext cx="2121" cy="20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FFFFFF"/>
                  </a:solidFill>
                </a:rPr>
                <a:t>6 </a:t>
              </a:r>
              <a:r>
                <a:rPr lang="en-US" sz="2400" i="1" dirty="0">
                  <a:solidFill>
                    <a:srgbClr val="FFFFFF"/>
                  </a:solidFill>
                </a:rPr>
                <a:t>Shifts </a:t>
              </a:r>
              <a:r>
                <a:rPr lang="en-US" sz="2400" dirty="0">
                  <a:solidFill>
                    <a:srgbClr val="FFFFFF"/>
                  </a:solidFill>
                </a:rPr>
                <a:t>in ELA/Literacy</a:t>
              </a:r>
            </a:p>
          </p:txBody>
        </p:sp>
        <p:sp>
          <p:nvSpPr>
            <p:cNvPr id="17418" name="Text Box 29"/>
            <p:cNvSpPr txBox="1">
              <a:spLocks noChangeArrowheads="1"/>
            </p:cNvSpPr>
            <p:nvPr/>
          </p:nvSpPr>
          <p:spPr bwMode="auto">
            <a:xfrm>
              <a:off x="596" y="1116"/>
              <a:ext cx="2398" cy="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Balancing Informational and Literary Text</a:t>
              </a:r>
            </a:p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Building Knowledge in the Disciplines</a:t>
              </a:r>
            </a:p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Staircase of Complexity</a:t>
              </a:r>
            </a:p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Text-based Answers</a:t>
              </a:r>
            </a:p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Writing from Sources</a:t>
              </a:r>
            </a:p>
            <a:p>
              <a:pPr eaLnBrk="1" hangingPunct="1">
                <a:lnSpc>
                  <a:spcPct val="90000"/>
                </a:lnSpc>
                <a:buClr>
                  <a:srgbClr val="6F0000"/>
                </a:buClr>
                <a:buSzPct val="80000"/>
              </a:pPr>
              <a:r>
                <a:rPr lang="en-US" sz="1600" b="1" dirty="0">
                  <a:solidFill>
                    <a:srgbClr val="FFFFFF"/>
                  </a:solidFill>
                </a:rPr>
                <a:t>Academic Vocabulary</a:t>
              </a:r>
            </a:p>
          </p:txBody>
        </p:sp>
      </p:grpSp>
      <p:sp>
        <p:nvSpPr>
          <p:cNvPr id="17413" name="Slide Number Placeholder 10"/>
          <p:cNvSpPr txBox="1">
            <a:spLocks noGrp="1"/>
          </p:cNvSpPr>
          <p:nvPr/>
        </p:nvSpPr>
        <p:spPr bwMode="auto">
          <a:xfrm>
            <a:off x="8089900" y="6464300"/>
            <a:ext cx="596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C33A93B8-F583-470D-BC3F-97867E6D512C}" type="slidenum">
              <a:rPr lang="en-US" sz="1000">
                <a:solidFill>
                  <a:srgbClr val="0A2D6B"/>
                </a:solidFill>
              </a:rPr>
              <a:pPr algn="r" eaLnBrk="1" hangingPunct="1"/>
              <a:t>4</a:t>
            </a:fld>
            <a:endParaRPr lang="en-US" sz="1000">
              <a:solidFill>
                <a:srgbClr val="0A2D6B"/>
              </a:solidFill>
            </a:endParaRPr>
          </a:p>
        </p:txBody>
      </p:sp>
      <p:sp>
        <p:nvSpPr>
          <p:cNvPr id="17414" name="Title 1"/>
          <p:cNvSpPr txBox="1">
            <a:spLocks/>
          </p:cNvSpPr>
          <p:nvPr/>
        </p:nvSpPr>
        <p:spPr bwMode="auto">
          <a:xfrm>
            <a:off x="533400" y="152400"/>
            <a:ext cx="86868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000" b="1" dirty="0">
                <a:solidFill>
                  <a:srgbClr val="C00000"/>
                </a:solidFill>
                <a:latin typeface="Rockwell" pitchFamily="18" charset="0"/>
              </a:rPr>
              <a:t>Instructional Shifts Demanded by the Core</a:t>
            </a:r>
          </a:p>
        </p:txBody>
      </p:sp>
      <p:sp>
        <p:nvSpPr>
          <p:cNvPr id="14" name="Footer Placeholder 2"/>
          <p:cNvSpPr txBox="1">
            <a:spLocks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3D7FA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400">
                <a:solidFill>
                  <a:schemeClr val="bg1"/>
                </a:solidFill>
                <a:latin typeface="+mj-lt"/>
                <a:cs typeface="+mn-cs"/>
              </a:rPr>
              <a:t>EngageNY.org</a:t>
            </a: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1A72DFB4-BA1B-4F75-B60E-6219CFF3D98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65225"/>
          </a:xfrm>
        </p:spPr>
        <p:txBody>
          <a:bodyPr/>
          <a:lstStyle/>
          <a:p>
            <a:pPr eaLnBrk="1" hangingPunct="1"/>
            <a:r>
              <a:rPr lang="en-US" sz="3000" dirty="0" smtClean="0">
                <a:latin typeface="Rockwell" pitchFamily="18" charset="0"/>
              </a:rPr>
              <a:t>ELA/Literacy Shift 5: </a:t>
            </a:r>
            <a:br>
              <a:rPr lang="en-US" sz="3000" dirty="0" smtClean="0">
                <a:latin typeface="Rockwell" pitchFamily="18" charset="0"/>
              </a:rPr>
            </a:br>
            <a:r>
              <a:rPr lang="en-US" sz="3000" dirty="0" smtClean="0">
                <a:latin typeface="Rockwell" pitchFamily="18" charset="0"/>
              </a:rPr>
              <a:t>Writing from Sources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614582"/>
              </p:ext>
            </p:extLst>
          </p:nvPr>
        </p:nvGraphicFramePr>
        <p:xfrm>
          <a:off x="457200" y="1295400"/>
          <a:ext cx="8382000" cy="4876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9553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What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the Student Does…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T="45719" marB="45719">
                    <a:solidFill>
                      <a:srgbClr val="3D7FA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What the Teacher Does…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marT="45719" marB="45719">
                    <a:solidFill>
                      <a:srgbClr val="3D7FA9"/>
                    </a:solidFill>
                  </a:tcPr>
                </a:tc>
              </a:tr>
              <a:tr h="23952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generate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informational 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texts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Make </a:t>
                      </a:r>
                      <a:r>
                        <a:rPr lang="en-US" sz="1800" b="1" i="0" baseline="0" dirty="0" smtClean="0">
                          <a:solidFill>
                            <a:schemeClr val="bg1"/>
                          </a:solidFill>
                        </a:rPr>
                        <a:t>arguments using evidence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="1" i="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Organize 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for persuasion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Compare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multiple sources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T="45719" marB="45719">
                    <a:solidFill>
                      <a:srgbClr val="3D7FA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Spending much less time on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personal narratives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Present opportunities to write from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multiple sources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Give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opportunities to analyze, synthesize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ideas.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baseline="0" dirty="0" smtClean="0">
                          <a:solidFill>
                            <a:schemeClr val="bg1"/>
                          </a:solidFill>
                        </a:rPr>
                        <a:t>Develop students’ voice so that they can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argue a point with evidence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Give</a:t>
                      </a:r>
                      <a:r>
                        <a:rPr lang="en-US" sz="1800" b="0" baseline="0" dirty="0" smtClean="0">
                          <a:solidFill>
                            <a:schemeClr val="bg1"/>
                          </a:solidFill>
                        </a:rPr>
                        <a:t> permission 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to reach and 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articulate their own conclusions 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about what they read</a:t>
                      </a:r>
                      <a:endParaRPr lang="en-US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T="45719" marB="45719">
                    <a:solidFill>
                      <a:srgbClr val="3D7FA9"/>
                    </a:solidFill>
                  </a:tcPr>
                </a:tc>
              </a:tr>
            </a:tbl>
          </a:graphicData>
        </a:graphic>
      </p:graphicFrame>
      <p:sp>
        <p:nvSpPr>
          <p:cNvPr id="5428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6553200"/>
            <a:ext cx="9144000" cy="304800"/>
          </a:xfrm>
        </p:spPr>
        <p:txBody>
          <a:bodyPr/>
          <a:lstStyle/>
          <a:p>
            <a:pPr algn="ctr">
              <a:defRPr/>
            </a:pPr>
            <a:fld id="{FF702D80-E560-4A84-8B39-1B5D1E944431}" type="slidenum">
              <a:rPr lang="en-US" smtClean="0">
                <a:ea typeface="ＭＳ Ｐゴシック" pitchFamily="34" charset="-128"/>
              </a:rPr>
              <a:pPr algn="ctr">
                <a:defRPr/>
              </a:pPr>
              <a:t>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7" name="Footer Placeholder 2"/>
          <p:cNvSpPr txBox="1">
            <a:spLocks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3D7FA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400">
                <a:solidFill>
                  <a:schemeClr val="bg1"/>
                </a:solidFill>
                <a:latin typeface="+mj-lt"/>
                <a:cs typeface="+mn-cs"/>
              </a:rPr>
              <a:t>EngageNY.org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199" y="4876800"/>
            <a:ext cx="8382001" cy="1600200"/>
          </a:xfrm>
          <a:prstGeom prst="rect">
            <a:avLst/>
          </a:prstGeom>
          <a:solidFill>
            <a:srgbClr val="D54C4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342900" algn="ctr">
              <a:buClr>
                <a:srgbClr val="6F0000"/>
              </a:buClr>
              <a:buSzPct val="75000"/>
              <a:defRPr/>
            </a:pPr>
            <a:r>
              <a:rPr lang="en-US" sz="2000" b="1" u="sng" dirty="0">
                <a:solidFill>
                  <a:schemeClr val="bg1"/>
                </a:solidFill>
              </a:rPr>
              <a:t>Principal’s Role: </a:t>
            </a:r>
          </a:p>
          <a:p>
            <a:pPr marL="685800" lvl="1" indent="-342900" algn="ctr">
              <a:buClr>
                <a:srgbClr val="6F0000"/>
              </a:buClr>
              <a:buSzPct val="75000"/>
              <a:defRPr/>
            </a:pPr>
            <a:endParaRPr lang="en-US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dirty="0"/>
              <a:t>Support , enable, and demand that teachers spend more time with students writing about the texts they read – building strong arguments using evidence from the text.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1A72DFB4-BA1B-4F75-B60E-6219CFF3D9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from Sources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19202"/>
          <a:ext cx="8229600" cy="4285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705600"/>
              </a:tblGrid>
              <a:tr h="443292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Subshifts</a:t>
                      </a:r>
                      <a:endParaRPr lang="en-US" sz="24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4329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 with sources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93049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Grapple with complex text and content; leverage academic vocabulary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765134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Emphasize questioning, Inquiry, and explaining understanding rather than defense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08031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Follow inquiry process: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questions, sources, information, scope and plan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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4329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 technology and other minds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329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Subshift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F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Repeat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Productive Inquiry</a:t>
            </a:r>
            <a:endParaRPr lang="en-US" dirty="0"/>
          </a:p>
        </p:txBody>
      </p:sp>
      <p:pic>
        <p:nvPicPr>
          <p:cNvPr id="6" name="Content Placeholder 5" descr="Writing standards graphic1A.f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43000"/>
            <a:ext cx="8001000" cy="532602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Continuing our work with ELLs…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Rebecca Freeman Field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 Sociolinguist and language educator </a:t>
            </a:r>
          </a:p>
          <a:p>
            <a:r>
              <a:rPr lang="en-US" sz="2000" dirty="0" smtClean="0"/>
              <a:t>Specializes in PD for educators who work w/ ELLs </a:t>
            </a:r>
          </a:p>
          <a:p>
            <a:r>
              <a:rPr lang="en-US" sz="2000" dirty="0" smtClean="0"/>
              <a:t>Adjunct professor at the Graduate School of Education of the University of Pennsylvania</a:t>
            </a:r>
          </a:p>
          <a:p>
            <a:r>
              <a:rPr lang="en-US" sz="2000" dirty="0" smtClean="0"/>
              <a:t>English as a second language, bilingual education, and world language policies, program development, implementation, and evaluation. </a:t>
            </a:r>
          </a:p>
          <a:p>
            <a:r>
              <a:rPr lang="en-US" sz="2000" dirty="0" smtClean="0"/>
              <a:t>Author of Bilingual Education and Social Change, Building on Community Bilingualism, and co-editor (with Else </a:t>
            </a:r>
            <a:r>
              <a:rPr lang="en-US" sz="2000" dirty="0" err="1" smtClean="0"/>
              <a:t>Hamayan</a:t>
            </a:r>
            <a:r>
              <a:rPr lang="en-US" sz="2000" dirty="0" smtClean="0"/>
              <a:t>) of English Language Learners at School: A Guide for Administrators.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EngageNY.org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2F29-D11C-431B-A88F-76ACA619AD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381000"/>
            <a:ext cx="897255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rtoGothic St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11718</TotalTime>
  <Words>382</Words>
  <Application>Microsoft Office PowerPoint</Application>
  <PresentationFormat>On-screen Show (4:3)</PresentationFormat>
  <Paragraphs>122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    Network Teams Institute May 15-16, 2013  General Session   </vt:lpstr>
      <vt:lpstr>Timeline for Modules</vt:lpstr>
      <vt:lpstr>Writing Standards: Writing has a progression too! </vt:lpstr>
      <vt:lpstr>PowerPoint Presentation</vt:lpstr>
      <vt:lpstr>ELA/Literacy Shift 5:  Writing from Sources</vt:lpstr>
      <vt:lpstr>Writing from Sources </vt:lpstr>
      <vt:lpstr>Productive Inquiry</vt:lpstr>
      <vt:lpstr>Continuing our work with ELLs…</vt:lpstr>
      <vt:lpstr>PowerPoint Presentation</vt:lpstr>
    </vt:vector>
  </TitlesOfParts>
  <Company>NYSED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Teams Institute May 15-16, 2013 General Session</dc:title>
  <dc:creator>NYSED</dc:creator>
  <cp:lastModifiedBy>Jennifer Jessup</cp:lastModifiedBy>
  <cp:revision>353</cp:revision>
  <dcterms:created xsi:type="dcterms:W3CDTF">2012-11-02T15:03:06Z</dcterms:created>
  <dcterms:modified xsi:type="dcterms:W3CDTF">2013-05-17T12:15:51Z</dcterms:modified>
</cp:coreProperties>
</file>